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5" Type="http://schemas.openxmlformats.org/officeDocument/2006/relationships/custom-properties" Target="docProps/custom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442" r:id="rId5"/>
    <p:sldId id="438" r:id="rId6"/>
    <p:sldId id="439" r:id="rId7"/>
    <p:sldId id="440" r:id="rId8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KoPub돋움체_Pro Medium"/>
      <p:regular r:id="rId15"/>
    </p:embeddedFont>
    <p:embeddedFont>
      <p:font typeface="맑은 고딕" panose="020B0503020000020004" pitchFamily="34" charset="-127"/>
      <p:regular r:id="rId16"/>
      <p:bold r:id="rId17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4A61"/>
    <a:srgbClr val="3D4D64"/>
    <a:srgbClr val="5B91B8"/>
    <a:srgbClr val="DEE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63" autoAdjust="0"/>
    <p:restoredTop sz="96353" autoAdjust="0"/>
  </p:normalViewPr>
  <p:slideViewPr>
    <p:cSldViewPr snapToGrid="0" snapToObjects="1">
      <p:cViewPr varScale="1">
        <p:scale>
          <a:sx n="122" d="100"/>
          <a:sy n="122" d="100"/>
        </p:scale>
        <p:origin x="96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4" d="100"/>
          <a:sy n="134" d="100"/>
        </p:scale>
        <p:origin x="522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font" Target="fonts/font3.fntdata" /><Relationship Id="rId18" Type="http://schemas.openxmlformats.org/officeDocument/2006/relationships/presProps" Target="presProps.xml" /><Relationship Id="rId3" Type="http://schemas.openxmlformats.org/officeDocument/2006/relationships/customXml" Target="../customXml/item3.xml" /><Relationship Id="rId21" Type="http://schemas.openxmlformats.org/officeDocument/2006/relationships/tableStyles" Target="tableStyles.xml" /><Relationship Id="rId7" Type="http://schemas.openxmlformats.org/officeDocument/2006/relationships/slide" Target="slides/slide3.xml" /><Relationship Id="rId12" Type="http://schemas.openxmlformats.org/officeDocument/2006/relationships/font" Target="fonts/font2.fntdata" /><Relationship Id="rId17" Type="http://schemas.openxmlformats.org/officeDocument/2006/relationships/font" Target="fonts/font7.fntdata" /><Relationship Id="rId2" Type="http://schemas.openxmlformats.org/officeDocument/2006/relationships/customXml" Target="../customXml/item2.xml" /><Relationship Id="rId16" Type="http://schemas.openxmlformats.org/officeDocument/2006/relationships/font" Target="fonts/font6.fntdata" /><Relationship Id="rId20" Type="http://schemas.openxmlformats.org/officeDocument/2006/relationships/theme" Target="theme/theme1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font" Target="fonts/font1.fntdata" /><Relationship Id="rId5" Type="http://schemas.openxmlformats.org/officeDocument/2006/relationships/slide" Target="slides/slide1.xml" /><Relationship Id="rId15" Type="http://schemas.openxmlformats.org/officeDocument/2006/relationships/font" Target="fonts/font5.fntdata" /><Relationship Id="rId10" Type="http://schemas.openxmlformats.org/officeDocument/2006/relationships/handoutMaster" Target="handoutMasters/handoutMaster1.xml" /><Relationship Id="rId19" Type="http://schemas.openxmlformats.org/officeDocument/2006/relationships/viewProps" Target="viewProps.xml" /><Relationship Id="rId4" Type="http://schemas.openxmlformats.org/officeDocument/2006/relationships/slideMaster" Target="slideMasters/slideMaster1.xml" /><Relationship Id="rId9" Type="http://schemas.openxmlformats.org/officeDocument/2006/relationships/notesMaster" Target="notesMasters/notesMaster1.xml" /><Relationship Id="rId14" Type="http://schemas.openxmlformats.org/officeDocument/2006/relationships/font" Target="fonts/font4.fntdata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C6700A1-4953-7442-B083-DA74B78B94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x-none" altLang="en-US" dirty="0">
              <a:latin typeface="KoPub돋움체_Pro Medium" panose="00000600000000000000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26F4AB0-A2AD-7944-9E59-3F5A71E2E62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59364-E400-9144-B825-97016E3D586E}" type="datetimeFigureOut">
              <a:rPr kumimoji="1" lang="x-none" altLang="en-US" smtClean="0">
                <a:latin typeface="KoPub돋움체_Pro Medium" panose="00000600000000000000" pitchFamily="50" charset="-127"/>
              </a:rPr>
              <a:t>2021-03-03</a:t>
            </a:fld>
            <a:endParaRPr kumimoji="1" lang="x-none" altLang="en-US" dirty="0">
              <a:latin typeface="KoPub돋움체_Pro Medium" panose="00000600000000000000" pitchFamily="50" charset="-127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09F7BBF-A5A5-FE44-8729-463CC716FE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x-none" altLang="en-US" dirty="0">
              <a:latin typeface="KoPub돋움체_Pro Medium" panose="00000600000000000000" pitchFamily="50" charset="-127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25B0F94-1E9C-884F-9ADB-04B91D0861D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58B7E-C4FD-7449-BCD9-23E858C38665}" type="slidenum">
              <a:rPr kumimoji="1" lang="x-none" altLang="en-US" smtClean="0">
                <a:latin typeface="KoPub돋움체_Pro Medium" panose="00000600000000000000" pitchFamily="50" charset="-127"/>
              </a:rPr>
              <a:t>‹#›</a:t>
            </a:fld>
            <a:endParaRPr kumimoji="1" lang="x-none" altLang="en-US" dirty="0">
              <a:latin typeface="KoPub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6606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fld id="{7ACBAC43-8831-471B-9AD2-DEA4CF69AB45}" type="datetimeFigureOut">
              <a:rPr lang="ko-KR" altLang="en-US" smtClean="0"/>
              <a:pPr/>
              <a:t>2021-03-03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fld id="{AC73E239-C879-4571-900D-2AB9993AA55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9701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KoPub돋움체_Pro Medium" panose="00000600000000000000" pitchFamily="50" charset="-127"/>
        <a:ea typeface="KoPub돋움체_Pro Medium" panose="00000600000000000000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KoPub돋움체_Pro Medium" panose="00000600000000000000" pitchFamily="50" charset="-127"/>
        <a:ea typeface="KoPub돋움체_Pro Medium" panose="00000600000000000000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KoPub돋움체_Pro Medium" panose="00000600000000000000" pitchFamily="50" charset="-127"/>
        <a:ea typeface="KoPub돋움체_Pro Medium" panose="00000600000000000000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KoPub돋움체_Pro Medium" panose="00000600000000000000" pitchFamily="50" charset="-127"/>
        <a:ea typeface="KoPub돋움체_Pro Medium" panose="00000600000000000000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KoPub돋움체_Pro Medium" panose="00000600000000000000" pitchFamily="50" charset="-127"/>
        <a:ea typeface="KoPub돋움체_Pro Medium" panose="00000600000000000000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emf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53496F-42AB-A941-999F-A9E7F3604E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098649"/>
          </a:xfrm>
        </p:spPr>
        <p:txBody>
          <a:bodyPr anchor="b"/>
          <a:lstStyle>
            <a:lvl1pPr algn="ctr">
              <a:defRPr sz="6000" b="1" i="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x-none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B7E2F5-217C-1B43-9BA4-EB14062A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dirty="0"/>
              <a:t>클릭하여 마스터 부제목 스타일 편집</a:t>
            </a:r>
            <a:endParaRPr kumimoji="1" lang="x-none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8C8339-DB78-3B4B-BC38-44D751813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fld id="{CFD9E494-CBA8-7345-AA1C-62FD53696EB9}" type="datetimeFigureOut">
              <a:rPr kumimoji="1" lang="x-none" altLang="en-US" smtClean="0"/>
              <a:pPr/>
              <a:t>2021-03-03</a:t>
            </a:fld>
            <a:endParaRPr kumimoji="1" lang="x-none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B84B74-D02B-9B4C-8735-80C66163C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endParaRPr kumimoji="1" lang="x-none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008571-F9F2-3D48-9FB5-8F72DE06E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fld id="{34DEEF05-6CE2-AE41-A9C2-E0DD0D5912C4}" type="slidenum">
              <a:rPr kumimoji="1" lang="x-none" altLang="en-US" smtClean="0"/>
              <a:pPr/>
              <a:t>‹#›</a:t>
            </a:fld>
            <a:endParaRPr kumimoji="1" lang="x-none" altLang="en-US" dirty="0"/>
          </a:p>
        </p:txBody>
      </p:sp>
    </p:spTree>
    <p:extLst>
      <p:ext uri="{BB962C8B-B14F-4D97-AF65-F5344CB8AC3E}">
        <p14:creationId xmlns:p14="http://schemas.microsoft.com/office/powerpoint/2010/main" val="324466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27DFD6-B74B-C64E-B483-7395F7977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23E598F-2618-5043-94E0-CA54ACEF69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6FEB1D-97C7-6043-AAC3-F6F1F3D6C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9E494-CBA8-7345-AA1C-62FD53696EB9}" type="datetimeFigureOut">
              <a:rPr kumimoji="1" lang="x-none" altLang="en-US" smtClean="0"/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953D0D-D06B-5445-9CB0-C27362E2F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D90C0C-624D-0B4B-BCAA-2BF809125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EEF05-6CE2-AE41-A9C2-E0DD0D5912C4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565091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BC1E77F-5D2E-CA40-ADEC-BC263074B6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BAA67B-DFE8-804D-BE50-4072E4D3BF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8AFE1A-D856-2440-8FEB-521014500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9E494-CBA8-7345-AA1C-62FD53696EB9}" type="datetimeFigureOut">
              <a:rPr kumimoji="1" lang="x-none" altLang="en-US" smtClean="0"/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076C43-A3ED-2446-BCF4-4149A8530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5CA692-93BA-3444-B72C-AEE0FAD30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EEF05-6CE2-AE41-A9C2-E0DD0D5912C4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43417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4E122BA0-4713-334A-9F50-9E14A354E6CF}"/>
              </a:ext>
            </a:extLst>
          </p:cNvPr>
          <p:cNvSpPr/>
          <p:nvPr userDrawn="1"/>
        </p:nvSpPr>
        <p:spPr>
          <a:xfrm>
            <a:off x="0" y="736"/>
            <a:ext cx="12192000" cy="877521"/>
          </a:xfrm>
          <a:prstGeom prst="rect">
            <a:avLst/>
          </a:prstGeom>
          <a:gradFill flip="none" rotWithShape="1">
            <a:gsLst>
              <a:gs pos="0">
                <a:schemeClr val="dk2">
                  <a:tint val="93000"/>
                  <a:satMod val="150000"/>
                  <a:shade val="98000"/>
                  <a:lumMod val="102000"/>
                </a:schemeClr>
              </a:gs>
              <a:gs pos="30000">
                <a:schemeClr val="dk2">
                  <a:tint val="98000"/>
                  <a:satMod val="130000"/>
                  <a:shade val="90000"/>
                  <a:lumMod val="103000"/>
                </a:schemeClr>
              </a:gs>
              <a:gs pos="100000">
                <a:schemeClr val="dk2">
                  <a:shade val="63000"/>
                  <a:satMod val="12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54CA037-67A6-004A-ABDF-5D330CC6E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645" y="130674"/>
            <a:ext cx="11312769" cy="648921"/>
          </a:xfrm>
        </p:spPr>
        <p:txBody>
          <a:bodyPr>
            <a:normAutofit/>
          </a:bodyPr>
          <a:lstStyle>
            <a:lvl1pPr>
              <a:defRPr sz="3600" b="1" i="0">
                <a:solidFill>
                  <a:schemeClr val="bg1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r>
              <a:rPr kumimoji="1" lang="ko-KR" altLang="en-US" dirty="0"/>
              <a:t>마스터 제목 스타일 편집</a:t>
            </a:r>
            <a:endParaRPr kumimoji="1" lang="x-none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357473-5353-CF41-AEBE-FA6B19FE3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645" y="1062900"/>
            <a:ext cx="11312769" cy="5331313"/>
          </a:xfrm>
        </p:spPr>
        <p:txBody>
          <a:bodyPr/>
          <a:lstStyle>
            <a:lvl1pPr>
              <a:defRPr b="0" i="0">
                <a:solidFill>
                  <a:srgbClr val="5B91B8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  <a:lvl2pPr>
              <a:defRPr b="0" i="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2pPr>
            <a:lvl3pPr>
              <a:defRPr b="0" i="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3pPr>
            <a:lvl4pPr>
              <a:defRPr b="0" i="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4pPr>
            <a:lvl5pPr>
              <a:defRPr b="0" i="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5pPr>
          </a:lstStyle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x-none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BC8157-6F52-C949-8759-BF432FD21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82319" y="6474824"/>
            <a:ext cx="1377461" cy="365125"/>
          </a:xfrm>
        </p:spPr>
        <p:txBody>
          <a:bodyPr/>
          <a:lstStyle>
            <a:lvl1pPr>
              <a:defRPr b="0" i="0">
                <a:latin typeface="KoPub돋움체_Pro Medium" panose="00000600000000000000" pitchFamily="50" charset="-127"/>
                <a:ea typeface="KoPub돋움체_Pro Medium" panose="00000600000000000000" pitchFamily="50" charset="-127"/>
              </a:defRPr>
            </a:lvl1pPr>
          </a:lstStyle>
          <a:p>
            <a:fld id="{34DEEF05-6CE2-AE41-A9C2-E0DD0D5912C4}" type="slidenum">
              <a:rPr kumimoji="1" lang="x-none" altLang="en-US" smtClean="0"/>
              <a:pPr/>
              <a:t>‹#›</a:t>
            </a:fld>
            <a:endParaRPr kumimoji="1" lang="x-none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A84FA12-34A7-ED46-BA29-FDE78C7A7E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33926" y="6444673"/>
            <a:ext cx="1160468" cy="37371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47FA321-874D-6546-8207-0C707C55279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05490" y="6492875"/>
            <a:ext cx="1479740" cy="29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517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AA69B3-8D35-9443-826F-A4FAC60F9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7C588B-BBE6-5240-A1BA-C55F32527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3F49BE-A716-CC44-B76A-21C73662E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9E494-CBA8-7345-AA1C-62FD53696EB9}" type="datetimeFigureOut">
              <a:rPr kumimoji="1" lang="x-none" altLang="en-US" smtClean="0"/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04A01F-57F0-524B-A271-4D542EDA4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67C2E7-CB4D-E443-830E-3AB94B0F9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EEF05-6CE2-AE41-A9C2-E0DD0D5912C4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969435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39C85-D612-F340-9C22-F4951CBE7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3DCB93-1CDE-7C4A-A22D-4DA75F561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28CBF3E-E344-7F4D-B8DC-06BE1E2B91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4B113E-7EBE-4B46-A4A0-365295ED0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9E494-CBA8-7345-AA1C-62FD53696EB9}" type="datetimeFigureOut">
              <a:rPr kumimoji="1" lang="x-none" altLang="en-US" smtClean="0"/>
              <a:t>2021-03-03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0611882-BC97-C54C-8E54-5CDF0CA98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5CEEA2-9FD1-4D4A-ACF9-6AC063876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EEF05-6CE2-AE41-A9C2-E0DD0D5912C4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249938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96248E-FE00-A04C-B940-A68400205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B642F2-B759-EA42-9B55-80819CEE8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83B4E0-ADD5-3E42-B5C0-29C690D59B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95FD57C-5E18-644F-8AC0-8C3D8D9719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8ED7906-98A2-5040-8A5C-B389A3E837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FF5F2E-D15C-C248-BDFB-BFFE5098A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9E494-CBA8-7345-AA1C-62FD53696EB9}" type="datetimeFigureOut">
              <a:rPr kumimoji="1" lang="x-none" altLang="en-US" smtClean="0"/>
              <a:t>2021-03-03</a:t>
            </a:fld>
            <a:endParaRPr kumimoji="1" lang="x-none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B688088-77E2-7548-AF6F-11E4B0723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CC3BE27-870A-1441-A8C9-46A90C0FD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EEF05-6CE2-AE41-A9C2-E0DD0D5912C4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55663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1E114D-C468-AA48-837F-091CE1C44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644D9F8-A27F-F740-B028-D2044EBA8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9E494-CBA8-7345-AA1C-62FD53696EB9}" type="datetimeFigureOut">
              <a:rPr kumimoji="1" lang="x-none" altLang="en-US" smtClean="0"/>
              <a:t>2021-03-03</a:t>
            </a:fld>
            <a:endParaRPr kumimoji="1" lang="x-none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F6B587A-78C1-1F44-B952-3816652FE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CB59FAC-6CDD-D64A-ADF3-5586F1829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EEF05-6CE2-AE41-A9C2-E0DD0D5912C4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00092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5B2225B-5B8E-5F4D-8728-061E46BF7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9E494-CBA8-7345-AA1C-62FD53696EB9}" type="datetimeFigureOut">
              <a:rPr kumimoji="1" lang="x-none" altLang="en-US" smtClean="0"/>
              <a:t>2021-03-03</a:t>
            </a:fld>
            <a:endParaRPr kumimoji="1" lang="x-none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3C3D084-63A2-E747-812B-16088728B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336AFA-F166-EE4C-9B7F-4982EE81D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EEF05-6CE2-AE41-A9C2-E0DD0D5912C4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243243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B5C9F1-B0BB-F34B-9707-2A048E6F6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A7707A-F0ED-A349-B188-21467595D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C82A2A-F706-C847-97DF-BE4032D32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A012A3-665B-4C4E-8873-B464654A2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9E494-CBA8-7345-AA1C-62FD53696EB9}" type="datetimeFigureOut">
              <a:rPr kumimoji="1" lang="x-none" altLang="en-US" smtClean="0"/>
              <a:t>2021-03-03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8A2D9F-195A-1345-8A95-A03FDCF56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9BB373-FB08-1C45-A0F4-48D31F63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EEF05-6CE2-AE41-A9C2-E0DD0D5912C4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196011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FD2243-F916-C743-A06C-9C3BFF369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C5E054D-ACA5-C949-80E7-E2C1DFD015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1F8D5D-0972-4D41-91F5-9FC52A83A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E516C5-85AC-9C40-9432-9066FEF57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9E494-CBA8-7345-AA1C-62FD53696EB9}" type="datetimeFigureOut">
              <a:rPr kumimoji="1" lang="x-none" altLang="en-US" smtClean="0"/>
              <a:t>2021-03-03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AEF606F-65A1-D544-8FE6-690A26B2B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19893F-1FFF-A04A-9E56-89A00F0ED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DEEF05-6CE2-AE41-A9C2-E0DD0D5912C4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8277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F19B2D6-E562-D242-A44A-E8F9F84AB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  <a:endParaRPr kumimoji="1" lang="x-none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945313-44C5-F44B-B6AE-E5A7F6B14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dirty="0"/>
              <a:t>마스터 텍스트 스타일을 편집하려면 클릭</a:t>
            </a:r>
          </a:p>
          <a:p>
            <a:pPr lvl="1"/>
            <a:r>
              <a:rPr kumimoji="1" lang="ko-KR" altLang="en-US" dirty="0"/>
              <a:t>두 번째 수준</a:t>
            </a:r>
          </a:p>
          <a:p>
            <a:pPr lvl="2"/>
            <a:r>
              <a:rPr kumimoji="1" lang="ko-KR" altLang="en-US" dirty="0"/>
              <a:t>세 번째 수준</a:t>
            </a:r>
          </a:p>
          <a:p>
            <a:pPr lvl="3"/>
            <a:r>
              <a:rPr kumimoji="1" lang="ko-KR" altLang="en-US" dirty="0"/>
              <a:t>네 번째 수준</a:t>
            </a:r>
          </a:p>
          <a:p>
            <a:pPr lvl="4"/>
            <a:r>
              <a:rPr kumimoji="1" lang="ko-KR" altLang="en-US" dirty="0"/>
              <a:t>다섯 번째 수준</a:t>
            </a:r>
            <a:endParaRPr kumimoji="1" lang="x-none" altLang="en-US" dirty="0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F28297-3C03-784D-973B-B3E600274A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KoPub돋움체_Pro Medium" panose="00000600000000000000" pitchFamily="50" charset="-127"/>
              </a:defRPr>
            </a:lvl1pPr>
          </a:lstStyle>
          <a:p>
            <a:fld id="{CFD9E494-CBA8-7345-AA1C-62FD53696EB9}" type="datetimeFigureOut">
              <a:rPr kumimoji="1" lang="x-none" altLang="en-US" smtClean="0"/>
              <a:pPr/>
              <a:t>2021-03-03</a:t>
            </a:fld>
            <a:endParaRPr kumimoji="1" lang="x-none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245C85-4059-AE41-B7B4-4BC02754D9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KoPub돋움체_Pro Medium" panose="00000600000000000000" pitchFamily="50" charset="-127"/>
              </a:defRPr>
            </a:lvl1pPr>
          </a:lstStyle>
          <a:p>
            <a:endParaRPr kumimoji="1" lang="x-none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DBE1CA-AADB-1647-9F0D-F29A0A628E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KoPub돋움체_Pro Medium" panose="00000600000000000000" pitchFamily="50" charset="-127"/>
              </a:defRPr>
            </a:lvl1pPr>
          </a:lstStyle>
          <a:p>
            <a:fld id="{34DEEF05-6CE2-AE41-A9C2-E0DD0D5912C4}" type="slidenum">
              <a:rPr kumimoji="1" lang="x-none" altLang="en-US" smtClean="0"/>
              <a:pPr/>
              <a:t>‹#›</a:t>
            </a:fld>
            <a:endParaRPr kumimoji="1" lang="x-none" altLang="en-US" dirty="0"/>
          </a:p>
        </p:txBody>
      </p:sp>
    </p:spTree>
    <p:extLst>
      <p:ext uri="{BB962C8B-B14F-4D97-AF65-F5344CB8AC3E}">
        <p14:creationId xmlns:p14="http://schemas.microsoft.com/office/powerpoint/2010/main" val="838121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oPub돋움체_Pro Medium" panose="00000600000000000000" pitchFamily="50" charset="-127"/>
          <a:ea typeface="KoPub돋움체_Pro Medium" panose="00000600000000000000" pitchFamily="50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1.xml" /><Relationship Id="rId6" Type="http://schemas.microsoft.com/office/2007/relationships/hdphoto" Target="../media/hdphoto1.wdp" /><Relationship Id="rId5" Type="http://schemas.openxmlformats.org/officeDocument/2006/relationships/image" Target="../media/image5.png" /><Relationship Id="rId4" Type="http://schemas.openxmlformats.org/officeDocument/2006/relationships/image" Target="../media/image1.emf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jp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8.PNG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1CCBED-E4E1-4997-A072-94D325AE3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599"/>
            <a:ext cx="12192000" cy="62484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KoPub돋움체_Pro Medium" panose="00000600000000000000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C1A51D2-A909-2D46-9A8B-4A50A3AF74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5623" y="4849252"/>
            <a:ext cx="10640754" cy="775845"/>
          </a:xfrm>
        </p:spPr>
        <p:txBody>
          <a:bodyPr anchor="ctr">
            <a:noAutofit/>
          </a:bodyPr>
          <a:lstStyle/>
          <a:p>
            <a:r>
              <a:rPr kumimoji="1" lang="ko-KR" altLang="en-US" sz="3500" dirty="0">
                <a:solidFill>
                  <a:srgbClr val="FFFFFF"/>
                </a:solidFill>
              </a:rPr>
              <a:t>범죄 데이터 기반 </a:t>
            </a:r>
            <a:br>
              <a:rPr kumimoji="1" lang="en-US" altLang="ko-KR" sz="3500" dirty="0">
                <a:solidFill>
                  <a:srgbClr val="FFFFFF"/>
                </a:solidFill>
              </a:rPr>
            </a:br>
            <a:r>
              <a:rPr kumimoji="1" lang="ko-KR" altLang="en-US" sz="3500" dirty="0">
                <a:solidFill>
                  <a:srgbClr val="FFFFFF"/>
                </a:solidFill>
              </a:rPr>
              <a:t>범죄 예측 및 순찰 알고리즘 개발</a:t>
            </a:r>
            <a:endParaRPr kumimoji="1" lang="x-none" altLang="en-US" sz="3500" dirty="0">
              <a:solidFill>
                <a:srgbClr val="FFFFFF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F50A4-96DC-44F7-8805-D1713FA4C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33968"/>
          <a:stretch/>
        </p:blipFill>
        <p:spPr>
          <a:xfrm flipV="1">
            <a:off x="0" y="4030580"/>
            <a:ext cx="12192000" cy="1393277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657922F-06FC-4A81-9EC2-4047535D1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417495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KoPub돋움체_Pro Medium" panose="00000600000000000000" pitchFamily="50" charset="-127"/>
            </a:endParaRPr>
          </a:p>
        </p:txBody>
      </p:sp>
      <p:pic>
        <p:nvPicPr>
          <p:cNvPr id="4" name="그림 3" descr="일러바탕.jpg">
            <a:extLst>
              <a:ext uri="{FF2B5EF4-FFF2-40B4-BE49-F238E27FC236}">
                <a16:creationId xmlns:a16="http://schemas.microsoft.com/office/drawing/2014/main" id="{7294976F-1658-8642-BF10-B2EB1381E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631" y="27876"/>
            <a:ext cx="9065569" cy="421549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F4F3AFA4-BB24-934E-8FC4-8A074A2320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9021" y="6339922"/>
            <a:ext cx="1252809" cy="403447"/>
          </a:xfrm>
          <a:prstGeom prst="rect">
            <a:avLst/>
          </a:prstGeom>
        </p:spPr>
      </p:pic>
      <p:pic>
        <p:nvPicPr>
          <p:cNvPr id="16" name="그림 15" descr="그리기, 플레이트이(가) 표시된 사진&#10;&#10;자동 생성된 설명">
            <a:extLst>
              <a:ext uri="{FF2B5EF4-FFF2-40B4-BE49-F238E27FC236}">
                <a16:creationId xmlns:a16="http://schemas.microsoft.com/office/drawing/2014/main" id="{0B61F800-019A-F249-BA68-51A42E91C1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85798" y="6408494"/>
            <a:ext cx="1365262" cy="287985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C9B813F2-2B62-4677-B0CB-67185B9769C5}"/>
              </a:ext>
            </a:extLst>
          </p:cNvPr>
          <p:cNvSpPr txBox="1">
            <a:spLocks/>
          </p:cNvSpPr>
          <p:nvPr/>
        </p:nvSpPr>
        <p:spPr>
          <a:xfrm>
            <a:off x="3505232" y="5508841"/>
            <a:ext cx="5178488" cy="13932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kumimoji="1" lang="en-US" altLang="en-US" sz="2000" dirty="0" err="1">
                <a:solidFill>
                  <a:srgbClr val="FFFFFF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Gangman</a:t>
            </a:r>
            <a:r>
              <a:rPr kumimoji="1" lang="ko-KR" altLang="en-US" sz="2000" dirty="0">
                <a:solidFill>
                  <a:srgbClr val="FFFFFF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 </a:t>
            </a:r>
            <a:r>
              <a:rPr kumimoji="1" lang="en-US" altLang="ko-KR" sz="2000" dirty="0">
                <a:solidFill>
                  <a:srgbClr val="FFFFFF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Yi (</a:t>
            </a:r>
            <a:r>
              <a:rPr kumimoji="1" lang="ko-KR" altLang="en-US" sz="2000" dirty="0" err="1">
                <a:solidFill>
                  <a:srgbClr val="FFFFFF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이강만</a:t>
            </a:r>
            <a:r>
              <a:rPr kumimoji="1" lang="en-US" altLang="ko-KR" sz="2000" dirty="0">
                <a:solidFill>
                  <a:srgbClr val="FFFFFF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)</a:t>
            </a:r>
          </a:p>
          <a:p>
            <a:r>
              <a:rPr kumimoji="1" lang="en-US" altLang="en-US" sz="2000" dirty="0">
                <a:solidFill>
                  <a:srgbClr val="FFFFFF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Department of Multimedia Engineering</a:t>
            </a:r>
          </a:p>
          <a:p>
            <a:r>
              <a:rPr kumimoji="1" lang="en-US" altLang="en-US" sz="2000" dirty="0">
                <a:solidFill>
                  <a:srgbClr val="FFFFFF"/>
                </a:solidFill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Dongguk University</a:t>
            </a:r>
            <a:endParaRPr kumimoji="1" lang="x-none" altLang="en-US" sz="2000" dirty="0">
              <a:solidFill>
                <a:srgbClr val="FFFFFF"/>
              </a:solidFill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0001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7F5056-EBEF-BF41-B464-CA72C4D47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ko-KR" altLang="en-US" dirty="0"/>
              <a:t>프로젝트 주제 </a:t>
            </a:r>
            <a:r>
              <a:rPr kumimoji="1" lang="en-US" altLang="ko-KR" dirty="0"/>
              <a:t>(</a:t>
            </a:r>
            <a:r>
              <a:rPr kumimoji="1" lang="ko-KR" altLang="en-US" dirty="0"/>
              <a:t>분야</a:t>
            </a:r>
            <a:r>
              <a:rPr kumimoji="1" lang="en-US" altLang="ko-KR" dirty="0"/>
              <a:t>)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85D26302-31B5-406E-AC61-D54B2A647C4F}"/>
              </a:ext>
            </a:extLst>
          </p:cNvPr>
          <p:cNvSpPr txBox="1">
            <a:spLocks/>
          </p:cNvSpPr>
          <p:nvPr/>
        </p:nvSpPr>
        <p:spPr>
          <a:xfrm>
            <a:off x="11108987" y="133843"/>
            <a:ext cx="903087" cy="648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kumimoji="1" lang="en-US" altLang="ko-KR" sz="2000" dirty="0"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2/4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0B016FF4-4BA4-4A03-8FD7-791CBFB6E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615" y="1165006"/>
            <a:ext cx="11053885" cy="392011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kumimoji="1" lang="en-US" altLang="ko-KR" sz="3200" b="1" dirty="0"/>
              <a:t> </a:t>
            </a:r>
            <a:r>
              <a:rPr kumimoji="1" lang="ko-KR" altLang="en-US" sz="3200" b="1" dirty="0"/>
              <a:t>데이터 분석</a:t>
            </a:r>
            <a:endParaRPr kumimoji="1" lang="en-US" altLang="ko-KR" sz="2800" dirty="0"/>
          </a:p>
          <a:p>
            <a:pPr lvl="1">
              <a:lnSpc>
                <a:spcPct val="100000"/>
              </a:lnSpc>
            </a:pP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범죄 데이터를 기반으로 범죄의 발생 빈도</a:t>
            </a:r>
            <a:r>
              <a:rPr kumimoji="1" lang="en-US" altLang="ko-KR" sz="28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시간</a:t>
            </a:r>
            <a:r>
              <a:rPr kumimoji="1" lang="en-US" altLang="ko-KR" sz="28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장소</a:t>
            </a:r>
            <a:r>
              <a:rPr kumimoji="1" lang="en-US" altLang="ko-KR" sz="28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중요도 등 다양한 특징을 분석</a:t>
            </a:r>
            <a:endParaRPr kumimoji="1" lang="en-US" altLang="ko-KR" sz="28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관할 지역 내의 시간대별 교통</a:t>
            </a:r>
            <a:r>
              <a:rPr kumimoji="1" lang="en-US" altLang="ko-KR" sz="28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신호</a:t>
            </a:r>
            <a:r>
              <a:rPr kumimoji="1" lang="en-US" altLang="ko-KR" sz="28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도로 데이터 분석</a:t>
            </a:r>
            <a:endParaRPr kumimoji="1" lang="en-US" altLang="ko-KR" sz="28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endParaRPr kumimoji="1" lang="en-US" altLang="ko-KR" sz="18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kumimoji="1" lang="ko-KR" altLang="en-US" sz="3200" b="1" dirty="0"/>
              <a:t> 알고리즘 개발</a:t>
            </a:r>
            <a:endParaRPr kumimoji="1" lang="en-US" altLang="ko-KR" dirty="0"/>
          </a:p>
          <a:p>
            <a:pPr lvl="1">
              <a:lnSpc>
                <a:spcPct val="100000"/>
              </a:lnSpc>
            </a:pP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복합적인 데이터를 기존 경로 탐색 알고리즘에 접목 </a:t>
            </a:r>
            <a:endParaRPr kumimoji="1" lang="en-US" altLang="ko-KR" sz="28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그래프 기반의 범죄 예측 및 순찰 경로 탐색 알고리즘 개발</a:t>
            </a:r>
            <a:endParaRPr kumimoji="1" lang="en-US" altLang="ko-KR" sz="28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endParaRPr kumimoji="1" lang="en-US" altLang="ko-KR" sz="28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7131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7F5056-EBEF-BF41-B464-CA72C4D47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ko-KR" altLang="en-US" dirty="0"/>
              <a:t>프로젝트 내용</a:t>
            </a:r>
            <a:endParaRPr kumimoji="1" lang="en-US" altLang="ko-KR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85D26302-31B5-406E-AC61-D54B2A647C4F}"/>
              </a:ext>
            </a:extLst>
          </p:cNvPr>
          <p:cNvSpPr txBox="1">
            <a:spLocks/>
          </p:cNvSpPr>
          <p:nvPr/>
        </p:nvSpPr>
        <p:spPr>
          <a:xfrm>
            <a:off x="11108987" y="133843"/>
            <a:ext cx="903087" cy="648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kumimoji="1" lang="en-US" altLang="ko-KR" sz="2000" dirty="0"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3/4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0B016FF4-4BA4-4A03-8FD7-791CBFB6E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615" y="1165006"/>
            <a:ext cx="11053885" cy="549893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kumimoji="1" lang="en-US" altLang="ko-KR" sz="3200" b="1" dirty="0"/>
              <a:t> </a:t>
            </a:r>
            <a:r>
              <a:rPr kumimoji="1" lang="ko-KR" altLang="en-US" sz="3200" b="1" dirty="0"/>
              <a:t>범죄 발생 예측 및 순찰 알고리즘 개발</a:t>
            </a:r>
          </a:p>
          <a:p>
            <a:pPr lvl="1">
              <a:lnSpc>
                <a:spcPct val="100000"/>
              </a:lnSpc>
            </a:pP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범죄 및 교통 데이터 기반 알고리즘 구현</a:t>
            </a:r>
            <a:endParaRPr kumimoji="1" lang="en-US" altLang="ko-KR" sz="18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그림 4" descr="지도이(가) 표시된 사진&#10;&#10;자동 생성된 설명">
            <a:extLst>
              <a:ext uri="{FF2B5EF4-FFF2-40B4-BE49-F238E27FC236}">
                <a16:creationId xmlns:a16="http://schemas.microsoft.com/office/drawing/2014/main" id="{649DA7B2-477E-4994-B3E8-770F1F46A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667" y="3283630"/>
            <a:ext cx="3167672" cy="2262623"/>
          </a:xfrm>
          <a:prstGeom prst="rect">
            <a:avLst/>
          </a:prstGeom>
          <a:ln w="19050">
            <a:solidFill>
              <a:schemeClr val="accent3">
                <a:lumMod val="40000"/>
                <a:lumOff val="60000"/>
              </a:schemeClr>
            </a:solidFill>
          </a:ln>
        </p:spPr>
      </p:pic>
      <p:pic>
        <p:nvPicPr>
          <p:cNvPr id="9" name="그림 8" descr="지도이(가) 표시된 사진&#10;&#10;자동 생성된 설명">
            <a:extLst>
              <a:ext uri="{FF2B5EF4-FFF2-40B4-BE49-F238E27FC236}">
                <a16:creationId xmlns:a16="http://schemas.microsoft.com/office/drawing/2014/main" id="{8E8E66EA-0D5E-4D79-B0DA-62CF98951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113" y="3229667"/>
            <a:ext cx="3168000" cy="2370549"/>
          </a:xfrm>
          <a:prstGeom prst="rect">
            <a:avLst/>
          </a:prstGeom>
          <a:ln w="19050">
            <a:solidFill>
              <a:schemeClr val="accent3">
                <a:lumMod val="40000"/>
                <a:lumOff val="60000"/>
              </a:schemeClr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BE26498-4699-4BF1-8FD8-D7CA7E525565}"/>
              </a:ext>
            </a:extLst>
          </p:cNvPr>
          <p:cNvSpPr txBox="1"/>
          <p:nvPr/>
        </p:nvSpPr>
        <p:spPr>
          <a:xfrm>
            <a:off x="1562482" y="5724589"/>
            <a:ext cx="15600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범죄 데이터 예시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97D285-198C-4F64-AB29-DCFE1C964277}"/>
              </a:ext>
            </a:extLst>
          </p:cNvPr>
          <p:cNvSpPr txBox="1"/>
          <p:nvPr/>
        </p:nvSpPr>
        <p:spPr>
          <a:xfrm>
            <a:off x="5422092" y="5724589"/>
            <a:ext cx="15600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교통 데이터 예시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67A433FE-D405-4242-93C2-DF21FE51CD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886" y="3228741"/>
            <a:ext cx="2955447" cy="2372400"/>
          </a:xfrm>
          <a:prstGeom prst="rect">
            <a:avLst/>
          </a:prstGeom>
          <a:ln w="19050">
            <a:solidFill>
              <a:schemeClr val="bg2">
                <a:lumMod val="75000"/>
              </a:schemeClr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1FE5E22-2B9B-475B-AE8D-3158B0906A2D}"/>
              </a:ext>
            </a:extLst>
          </p:cNvPr>
          <p:cNvSpPr txBox="1"/>
          <p:nvPr/>
        </p:nvSpPr>
        <p:spPr>
          <a:xfrm>
            <a:off x="8816515" y="5724589"/>
            <a:ext cx="2278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시뮬레이션 프로그램 예시</a:t>
            </a:r>
            <a:endParaRPr lang="ko-KR" altLang="en-US" sz="1600" dirty="0">
              <a:latin typeface="KoPub돋움체_Pro Medium" panose="00000600000000000000" pitchFamily="50" charset="-127"/>
              <a:ea typeface="KoPub돋움체_Pro Medium" panose="00000600000000000000" pitchFamily="50" charset="-127"/>
            </a:endParaRP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F772DAB5-CE84-4B26-B53C-0F30798FFB0A}"/>
              </a:ext>
            </a:extLst>
          </p:cNvPr>
          <p:cNvSpPr/>
          <p:nvPr/>
        </p:nvSpPr>
        <p:spPr>
          <a:xfrm>
            <a:off x="7943850" y="4233966"/>
            <a:ext cx="390525" cy="36195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십자형 22">
            <a:extLst>
              <a:ext uri="{FF2B5EF4-FFF2-40B4-BE49-F238E27FC236}">
                <a16:creationId xmlns:a16="http://schemas.microsoft.com/office/drawing/2014/main" id="{C7D9E7C8-D39B-4FFA-81ED-D64A522878BA}"/>
              </a:ext>
            </a:extLst>
          </p:cNvPr>
          <p:cNvSpPr/>
          <p:nvPr/>
        </p:nvSpPr>
        <p:spPr>
          <a:xfrm>
            <a:off x="4119825" y="4261941"/>
            <a:ext cx="304800" cy="306000"/>
          </a:xfrm>
          <a:prstGeom prst="plus">
            <a:avLst>
              <a:gd name="adj" fmla="val 41071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5630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7F5056-EBEF-BF41-B464-CA72C4D47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kumimoji="1" lang="ko-KR" altLang="en-US" dirty="0"/>
              <a:t>프로젝트 내용</a:t>
            </a:r>
            <a:endParaRPr kumimoji="1" lang="en-US" altLang="ko-KR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85D26302-31B5-406E-AC61-D54B2A647C4F}"/>
              </a:ext>
            </a:extLst>
          </p:cNvPr>
          <p:cNvSpPr txBox="1">
            <a:spLocks/>
          </p:cNvSpPr>
          <p:nvPr/>
        </p:nvSpPr>
        <p:spPr>
          <a:xfrm>
            <a:off x="11108987" y="133843"/>
            <a:ext cx="903087" cy="648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kumimoji="1" lang="en-US" altLang="ko-KR" sz="2000" dirty="0">
                <a:latin typeface="KoPub돋움체_Pro Medium" panose="00000600000000000000" pitchFamily="50" charset="-127"/>
                <a:ea typeface="KoPub돋움체_Pro Medium" panose="00000600000000000000" pitchFamily="50" charset="-127"/>
              </a:rPr>
              <a:t>4/4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0B016FF4-4BA4-4A03-8FD7-791CBFB6E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615" y="1165006"/>
            <a:ext cx="11053885" cy="549893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kumimoji="1" lang="en-US" altLang="ko-KR" sz="3200" b="1" dirty="0"/>
              <a:t> </a:t>
            </a:r>
            <a:r>
              <a:rPr kumimoji="1" lang="ko-KR" altLang="en-US" sz="3200" b="1" dirty="0"/>
              <a:t>필요 인원</a:t>
            </a:r>
            <a:endParaRPr kumimoji="1" lang="en-US" altLang="ko-KR" dirty="0"/>
          </a:p>
          <a:p>
            <a:pPr lvl="1">
              <a:lnSpc>
                <a:spcPct val="100000"/>
              </a:lnSpc>
            </a:pPr>
            <a:r>
              <a:rPr kumimoji="1" lang="en-US" altLang="ko-KR" sz="2800" dirty="0"/>
              <a:t>3</a:t>
            </a:r>
            <a:r>
              <a:rPr kumimoji="1" lang="ko-KR" altLang="en-US" sz="2800" dirty="0"/>
              <a:t>명</a:t>
            </a:r>
            <a:endParaRPr kumimoji="1" lang="en-US" altLang="ko-KR" sz="2800" dirty="0">
              <a:solidFill>
                <a:schemeClr val="bg2">
                  <a:lumMod val="25000"/>
                </a:schemeClr>
              </a:solidFill>
            </a:endParaRPr>
          </a:p>
          <a:p>
            <a:pPr marL="457200" lvl="1" indent="0">
              <a:lnSpc>
                <a:spcPct val="100000"/>
              </a:lnSpc>
              <a:buNone/>
            </a:pPr>
            <a:endParaRPr kumimoji="1" lang="en-US" altLang="ko-KR" sz="18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kumimoji="1" lang="en-US" altLang="ko-KR" sz="3200" b="1" dirty="0"/>
              <a:t> </a:t>
            </a:r>
            <a:r>
              <a:rPr kumimoji="1" lang="ko-KR" altLang="en-US" sz="3200" b="1" dirty="0"/>
              <a:t>필요기술 </a:t>
            </a:r>
            <a:r>
              <a:rPr kumimoji="1" lang="en-US" altLang="ko-KR" sz="3200" b="1" dirty="0"/>
              <a:t>(</a:t>
            </a:r>
            <a:r>
              <a:rPr kumimoji="1" lang="ko-KR" altLang="en-US" sz="3200" b="1" dirty="0"/>
              <a:t>선수과목</a:t>
            </a:r>
            <a:r>
              <a:rPr kumimoji="1" lang="en-US" altLang="ko-KR" sz="3200" b="1" dirty="0"/>
              <a:t>)</a:t>
            </a:r>
            <a:endParaRPr kumimoji="1" lang="en-US" altLang="ko-KR" dirty="0"/>
          </a:p>
          <a:p>
            <a:pPr lvl="1">
              <a:lnSpc>
                <a:spcPct val="100000"/>
              </a:lnSpc>
            </a:pP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자료구조</a:t>
            </a:r>
            <a:r>
              <a:rPr kumimoji="1" lang="en-US" altLang="ko-KR" sz="28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알고리즘</a:t>
            </a:r>
            <a:r>
              <a:rPr kumimoji="1" lang="en-US" altLang="ko-KR" sz="28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데이터베이스</a:t>
            </a:r>
            <a:endParaRPr kumimoji="1" lang="en-US" altLang="ko-KR" sz="28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r>
              <a:rPr kumimoji="1" lang="en-US" altLang="ko-KR" sz="2800" dirty="0">
                <a:solidFill>
                  <a:schemeClr val="bg2">
                    <a:lumMod val="25000"/>
                  </a:schemeClr>
                </a:solidFill>
              </a:rPr>
              <a:t>Language : C, Python, Java </a:t>
            </a: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등</a:t>
            </a:r>
            <a:endParaRPr kumimoji="1" lang="en-US" altLang="ko-KR" sz="2800" dirty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</a:pPr>
            <a:endParaRPr kumimoji="1" lang="en-US" altLang="ko-KR" sz="28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kumimoji="1" lang="en-US" altLang="ko-KR" sz="3200" b="1" dirty="0"/>
              <a:t> </a:t>
            </a:r>
            <a:r>
              <a:rPr kumimoji="1" lang="ko-KR" altLang="en-US" sz="3200" b="1" dirty="0"/>
              <a:t>결과물</a:t>
            </a:r>
            <a:endParaRPr kumimoji="1" lang="en-US" altLang="ko-KR" sz="3200" b="1" dirty="0"/>
          </a:p>
          <a:p>
            <a:pPr lvl="1">
              <a:lnSpc>
                <a:spcPct val="100000"/>
              </a:lnSpc>
            </a:pP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시뮬레이션 프로그램</a:t>
            </a:r>
            <a:r>
              <a:rPr kumimoji="1" lang="en-US" altLang="ko-KR" sz="28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분석 결과</a:t>
            </a:r>
            <a:r>
              <a:rPr kumimoji="1" lang="en-US" altLang="ko-KR" sz="28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kumimoji="1" lang="ko-KR" altLang="en-US" sz="2800" dirty="0">
                <a:solidFill>
                  <a:schemeClr val="bg2">
                    <a:lumMod val="25000"/>
                  </a:schemeClr>
                </a:solidFill>
              </a:rPr>
              <a:t>논문 등</a:t>
            </a:r>
            <a:endParaRPr kumimoji="1" lang="en-US" altLang="ko-KR" sz="28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2851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80B0AC476AE2404892285925C8028CAD" ma:contentTypeVersion="0" ma:contentTypeDescription="새 문서를 만듭니다." ma:contentTypeScope="" ma:versionID="c08438f5f632b001068e8720fe8baeb8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07795a6e1969126afd282ed6d633bd0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507EFED-8C11-4EC9-BB7A-F0D6136EE492}">
  <ds:schemaRefs>
    <ds:schemaRef ds:uri="http://schemas.microsoft.com/office/2006/metadata/properties"/>
    <ds:schemaRef ds:uri="http://www.w3.org/2000/xmlns/"/>
  </ds:schemaRefs>
</ds:datastoreItem>
</file>

<file path=customXml/itemProps2.xml><?xml version="1.0" encoding="utf-8"?>
<ds:datastoreItem xmlns:ds="http://schemas.openxmlformats.org/officeDocument/2006/customXml" ds:itemID="{757423A6-9200-4B82-8682-20E2FE4F6B62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B04EF5A-30FB-438D-BB7B-EB80AC2ACBA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11936</TotalTime>
  <Words>133</Words>
  <Application>Microsoft Office PowerPoint</Application>
  <PresentationFormat>와이드스크린</PresentationFormat>
  <Paragraphs>31</Paragraphs>
  <Slides>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5" baseType="lpstr">
      <vt:lpstr>Office 테마</vt:lpstr>
      <vt:lpstr>범죄 데이터 기반  범죄 예측 및 순찰 알고리즘 개발</vt:lpstr>
      <vt:lpstr>프로젝트 주제 (분야)</vt:lpstr>
      <vt:lpstr>프로젝트 내용</vt:lpstr>
      <vt:lpstr>프로젝트 내용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이강만</dc:creator>
  <cp:lastModifiedBy>형주 류</cp:lastModifiedBy>
  <cp:revision>469</cp:revision>
  <dcterms:created xsi:type="dcterms:W3CDTF">2020-09-17T05:44:36Z</dcterms:created>
  <dcterms:modified xsi:type="dcterms:W3CDTF">2021-03-03T14:42:11Z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0x01010080B0AC476AE2404892285925C8028CAD</vt:lpwstr>
  </property>
</Properties>
</file>

<file path=docProps/thumbnail.jpeg>
</file>